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73A45BE-BCE8-48AE-8D88-5419FFB206B6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8CD4B2B-0531-4CEC-BC4C-CEE7293652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3A45BE-BCE8-48AE-8D88-5419FFB206B6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D4B2B-0531-4CEC-BC4C-CEE7293652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73A45BE-BCE8-48AE-8D88-5419FFB206B6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8CD4B2B-0531-4CEC-BC4C-CEE7293652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3A45BE-BCE8-48AE-8D88-5419FFB206B6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D4B2B-0531-4CEC-BC4C-CEE7293652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73A45BE-BCE8-48AE-8D88-5419FFB206B6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8CD4B2B-0531-4CEC-BC4C-CEE7293652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3A45BE-BCE8-48AE-8D88-5419FFB206B6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D4B2B-0531-4CEC-BC4C-CEE7293652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3A45BE-BCE8-48AE-8D88-5419FFB206B6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D4B2B-0531-4CEC-BC4C-CEE7293652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3A45BE-BCE8-48AE-8D88-5419FFB206B6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D4B2B-0531-4CEC-BC4C-CEE7293652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73A45BE-BCE8-48AE-8D88-5419FFB206B6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D4B2B-0531-4CEC-BC4C-CEE7293652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3A45BE-BCE8-48AE-8D88-5419FFB206B6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D4B2B-0531-4CEC-BC4C-CEE7293652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3A45BE-BCE8-48AE-8D88-5419FFB206B6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D4B2B-0531-4CEC-BC4C-CEE7293652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73A45BE-BCE8-48AE-8D88-5419FFB206B6}" type="datetimeFigureOut">
              <a:rPr lang="en-US" smtClean="0"/>
              <a:pPr/>
              <a:t>9/17/2014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8CD4B2B-0531-4CEC-BC4C-CEE7293652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pass the usmle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Dr. Adrienne Hicks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Subjects to Study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Cardiology</a:t>
            </a:r>
          </a:p>
          <a:p>
            <a:r>
              <a:rPr lang="en-US" dirty="0" smtClean="0"/>
              <a:t>Pulmonology</a:t>
            </a:r>
          </a:p>
          <a:p>
            <a:r>
              <a:rPr lang="en-US" dirty="0" smtClean="0"/>
              <a:t>Renal</a:t>
            </a:r>
          </a:p>
          <a:p>
            <a:r>
              <a:rPr lang="en-US" dirty="0" smtClean="0"/>
              <a:t>Gastrointestinal</a:t>
            </a:r>
          </a:p>
          <a:p>
            <a:r>
              <a:rPr lang="en-US" dirty="0" smtClean="0"/>
              <a:t>Endocrine</a:t>
            </a:r>
          </a:p>
          <a:p>
            <a:r>
              <a:rPr lang="en-US" dirty="0" smtClean="0"/>
              <a:t>Reproductive</a:t>
            </a:r>
          </a:p>
          <a:p>
            <a:r>
              <a:rPr lang="en-US" dirty="0" smtClean="0"/>
              <a:t>Neurology</a:t>
            </a:r>
          </a:p>
          <a:p>
            <a:r>
              <a:rPr lang="en-US" dirty="0" smtClean="0"/>
              <a:t>Musculoskeletal</a:t>
            </a:r>
          </a:p>
          <a:p>
            <a:r>
              <a:rPr lang="en-US" dirty="0" smtClean="0"/>
              <a:t>Psychiatry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Pediatrics</a:t>
            </a:r>
          </a:p>
          <a:p>
            <a:r>
              <a:rPr lang="en-US" dirty="0" smtClean="0"/>
              <a:t>Surgery</a:t>
            </a:r>
          </a:p>
          <a:p>
            <a:r>
              <a:rPr lang="en-US" dirty="0" smtClean="0"/>
              <a:t>Emergency </a:t>
            </a:r>
          </a:p>
          <a:p>
            <a:r>
              <a:rPr lang="en-US" dirty="0" smtClean="0"/>
              <a:t>Hematology</a:t>
            </a:r>
          </a:p>
          <a:p>
            <a:r>
              <a:rPr lang="en-US" dirty="0" smtClean="0"/>
              <a:t>Oncology</a:t>
            </a:r>
          </a:p>
          <a:p>
            <a:r>
              <a:rPr lang="en-US" dirty="0" smtClean="0"/>
              <a:t>Biochemistry</a:t>
            </a:r>
          </a:p>
          <a:p>
            <a:r>
              <a:rPr lang="en-US" dirty="0" smtClean="0"/>
              <a:t>Genetics</a:t>
            </a:r>
          </a:p>
          <a:p>
            <a:r>
              <a:rPr lang="en-US" dirty="0" smtClean="0"/>
              <a:t>Microbiology</a:t>
            </a:r>
          </a:p>
          <a:p>
            <a:r>
              <a:rPr lang="en-US" dirty="0" smtClean="0"/>
              <a:t>Immunology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Renal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Anatomy of Kidney</a:t>
            </a:r>
          </a:p>
          <a:p>
            <a:r>
              <a:rPr lang="en-US" dirty="0" smtClean="0"/>
              <a:t>Hydrostatic/ Oncotic Pressure</a:t>
            </a:r>
          </a:p>
          <a:p>
            <a:r>
              <a:rPr lang="en-US" dirty="0" smtClean="0"/>
              <a:t>GFR, RPF, FF, RBF equations</a:t>
            </a:r>
          </a:p>
          <a:p>
            <a:r>
              <a:rPr lang="en-US" dirty="0" smtClean="0"/>
              <a:t>Renin-Angiotensin-Aldosterone System</a:t>
            </a:r>
          </a:p>
          <a:p>
            <a:r>
              <a:rPr lang="en-US" dirty="0" smtClean="0"/>
              <a:t>Nephritic Syndromes</a:t>
            </a:r>
          </a:p>
          <a:p>
            <a:r>
              <a:rPr lang="en-US" dirty="0" smtClean="0"/>
              <a:t>Nephrotic Syndromes</a:t>
            </a:r>
          </a:p>
          <a:p>
            <a:r>
              <a:rPr lang="en-US" dirty="0" smtClean="0"/>
              <a:t>Kidney Stones</a:t>
            </a:r>
          </a:p>
          <a:p>
            <a:r>
              <a:rPr lang="en-US" dirty="0" smtClean="0"/>
              <a:t>Goldblatt’s Kidney</a:t>
            </a:r>
          </a:p>
          <a:p>
            <a:r>
              <a:rPr lang="en-US" dirty="0" smtClean="0"/>
              <a:t>Renal Cell Carcinoma</a:t>
            </a:r>
          </a:p>
          <a:p>
            <a:r>
              <a:rPr lang="en-US" dirty="0" smtClean="0"/>
              <a:t>Polycystic Kidney Disease</a:t>
            </a:r>
          </a:p>
          <a:p>
            <a:r>
              <a:rPr lang="en-US" dirty="0" smtClean="0"/>
              <a:t>Medullary Kidney Disease</a:t>
            </a:r>
          </a:p>
          <a:p>
            <a:r>
              <a:rPr lang="en-US" dirty="0" smtClean="0"/>
              <a:t>Diuretics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Glomerular Filtration Rate (GFR)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rate fluid passes through the afferent arterioles and filters through the glomerulus of the kidney</a:t>
            </a:r>
          </a:p>
          <a:p>
            <a:r>
              <a:rPr lang="en-US" dirty="0" smtClean="0"/>
              <a:t>Substances used to measure GFR: Inulin, BUN</a:t>
            </a:r>
          </a:p>
          <a:p>
            <a:endParaRPr lang="en-US" dirty="0" smtClean="0"/>
          </a:p>
          <a:p>
            <a:r>
              <a:rPr lang="en-US" i="1" dirty="0" smtClean="0"/>
              <a:t>GFR = </a:t>
            </a:r>
            <a:r>
              <a:rPr lang="en-US" i="1" u="sng" dirty="0" smtClean="0"/>
              <a:t>Urine concentration x Urine flow rate</a:t>
            </a:r>
          </a:p>
          <a:p>
            <a:pPr lvl="8">
              <a:buNone/>
            </a:pPr>
            <a:r>
              <a:rPr lang="en-US" sz="2600" i="1" dirty="0" smtClean="0"/>
              <a:t>	Plasma concentration</a:t>
            </a:r>
          </a:p>
          <a:p>
            <a:pPr lvl="8"/>
            <a:endParaRPr lang="en-US" sz="2600" i="1" dirty="0" smtClean="0"/>
          </a:p>
          <a:p>
            <a:pPr lvl="8">
              <a:buNone/>
            </a:pPr>
            <a:endParaRPr lang="en-US" sz="2600" i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Renal Plasma flow (RPF)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amount of plasma secreted through the efferent arterioles over time</a:t>
            </a:r>
          </a:p>
          <a:p>
            <a:r>
              <a:rPr lang="en-US" dirty="0" smtClean="0"/>
              <a:t>Substances used to measure RPF: PAH, Creatinine</a:t>
            </a:r>
          </a:p>
          <a:p>
            <a:endParaRPr lang="en-US" dirty="0" smtClean="0"/>
          </a:p>
          <a:p>
            <a:r>
              <a:rPr lang="en-US" i="1" dirty="0" smtClean="0"/>
              <a:t>RPF = </a:t>
            </a:r>
            <a:r>
              <a:rPr lang="en-US" i="1" u="sng" dirty="0" smtClean="0"/>
              <a:t>Urine concentration x Urine flow</a:t>
            </a:r>
          </a:p>
          <a:p>
            <a:pPr lvl="8"/>
            <a:r>
              <a:rPr lang="en-US" sz="2600" i="1" dirty="0" smtClean="0"/>
              <a:t>Plasma concentration</a:t>
            </a:r>
          </a:p>
          <a:p>
            <a:pPr lvl="8"/>
            <a:endParaRPr lang="en-US" sz="2600" i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Filtration Fraction (FF)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proportion of fluid that is actually filtered through the kidney into its tubule system</a:t>
            </a:r>
          </a:p>
          <a:p>
            <a:r>
              <a:rPr lang="en-US" dirty="0" smtClean="0"/>
              <a:t>Approximately 20% of body fluid</a:t>
            </a:r>
          </a:p>
          <a:p>
            <a:endParaRPr lang="en-US" dirty="0" smtClean="0"/>
          </a:p>
          <a:p>
            <a:endParaRPr lang="en-US" i="1" dirty="0" smtClean="0"/>
          </a:p>
          <a:p>
            <a:r>
              <a:rPr lang="en-US" i="1" dirty="0" smtClean="0"/>
              <a:t>FF = </a:t>
            </a:r>
            <a:r>
              <a:rPr lang="en-US" i="1" u="sng" dirty="0" smtClean="0"/>
              <a:t>Glomerular Filtration Rate</a:t>
            </a:r>
          </a:p>
          <a:p>
            <a:pPr>
              <a:buNone/>
            </a:pPr>
            <a:r>
              <a:rPr lang="en-US" i="1" dirty="0" smtClean="0"/>
              <a:t>			</a:t>
            </a:r>
            <a:r>
              <a:rPr lang="en-US" sz="2600" i="1" dirty="0" smtClean="0"/>
              <a:t>Renal Blow Flow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Renal blood Flow (RBF)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amount of blood that travels to the kidney over time</a:t>
            </a:r>
          </a:p>
          <a:p>
            <a:r>
              <a:rPr lang="en-US" dirty="0" smtClean="0"/>
              <a:t>Approximately 20% of Cardiac Output</a:t>
            </a:r>
          </a:p>
          <a:p>
            <a:endParaRPr lang="en-US" dirty="0" smtClean="0"/>
          </a:p>
          <a:p>
            <a:r>
              <a:rPr lang="en-US" i="1" dirty="0" smtClean="0"/>
              <a:t>RBF = </a:t>
            </a:r>
            <a:r>
              <a:rPr lang="en-US" i="1" u="sng" dirty="0" smtClean="0"/>
              <a:t>Renal Plasma Flow</a:t>
            </a:r>
          </a:p>
          <a:p>
            <a:pPr lvl="4">
              <a:buNone/>
            </a:pPr>
            <a:r>
              <a:rPr lang="en-US" sz="2600" i="1" dirty="0" smtClean="0"/>
              <a:t>	1-Hematocrit</a:t>
            </a:r>
            <a:endParaRPr lang="en-US" sz="2600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ustom 3">
      <a:dk1>
        <a:sysClr val="windowText" lastClr="000000"/>
      </a:dk1>
      <a:lt1>
        <a:sysClr val="window" lastClr="FFFFFF"/>
      </a:lt1>
      <a:dk2>
        <a:srgbClr val="DD136E"/>
      </a:dk2>
      <a:lt2>
        <a:srgbClr val="F4E7ED"/>
      </a:lt2>
      <a:accent1>
        <a:srgbClr val="DD136E"/>
      </a:accent1>
      <a:accent2>
        <a:srgbClr val="DD136E"/>
      </a:accent2>
      <a:accent3>
        <a:srgbClr val="DD136E"/>
      </a:accent3>
      <a:accent4>
        <a:srgbClr val="DD136E"/>
      </a:accent4>
      <a:accent5>
        <a:srgbClr val="DD136E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97</TotalTime>
  <Words>201</Words>
  <Application>Microsoft Office PowerPoint</Application>
  <PresentationFormat>On-screen Show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Opulent</vt:lpstr>
      <vt:lpstr>How to pass the usmle</vt:lpstr>
      <vt:lpstr>Subjects to Study</vt:lpstr>
      <vt:lpstr>Renal topics</vt:lpstr>
      <vt:lpstr>Glomerular Filtration Rate (GFR)</vt:lpstr>
      <vt:lpstr>Renal Plasma flow (RPF)</vt:lpstr>
      <vt:lpstr>Filtration Fraction (FF)</vt:lpstr>
      <vt:lpstr>Renal blood Flow (RBF)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pass the usmle</dc:title>
  <dc:creator>adrienne</dc:creator>
  <cp:lastModifiedBy>adrienne</cp:lastModifiedBy>
  <cp:revision>13</cp:revision>
  <dcterms:created xsi:type="dcterms:W3CDTF">2011-09-21T20:17:27Z</dcterms:created>
  <dcterms:modified xsi:type="dcterms:W3CDTF">2014-09-17T21:54:32Z</dcterms:modified>
</cp:coreProperties>
</file>